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77" r:id="rId2"/>
    <p:sldMasterId id="2147483703" r:id="rId3"/>
  </p:sldMasterIdLst>
  <p:notesMasterIdLst>
    <p:notesMasterId r:id="rId60"/>
  </p:notesMasterIdLst>
  <p:handoutMasterIdLst>
    <p:handoutMasterId r:id="rId61"/>
  </p:handoutMasterIdLst>
  <p:sldIdLst>
    <p:sldId id="344" r:id="rId4"/>
    <p:sldId id="345" r:id="rId5"/>
    <p:sldId id="346" r:id="rId6"/>
    <p:sldId id="347" r:id="rId7"/>
    <p:sldId id="334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60" r:id="rId19"/>
    <p:sldId id="358" r:id="rId20"/>
    <p:sldId id="361" r:id="rId21"/>
    <p:sldId id="359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3" r:id="rId32"/>
    <p:sldId id="371" r:id="rId33"/>
    <p:sldId id="381" r:id="rId34"/>
    <p:sldId id="372" r:id="rId35"/>
    <p:sldId id="374" r:id="rId36"/>
    <p:sldId id="375" r:id="rId37"/>
    <p:sldId id="376" r:id="rId38"/>
    <p:sldId id="377" r:id="rId39"/>
    <p:sldId id="382" r:id="rId40"/>
    <p:sldId id="383" r:id="rId41"/>
    <p:sldId id="385" r:id="rId42"/>
    <p:sldId id="386" r:id="rId43"/>
    <p:sldId id="378" r:id="rId44"/>
    <p:sldId id="379" r:id="rId45"/>
    <p:sldId id="380" r:id="rId46"/>
    <p:sldId id="387" r:id="rId47"/>
    <p:sldId id="389" r:id="rId48"/>
    <p:sldId id="388" r:id="rId49"/>
    <p:sldId id="390" r:id="rId50"/>
    <p:sldId id="392" r:id="rId51"/>
    <p:sldId id="391" r:id="rId52"/>
    <p:sldId id="393" r:id="rId53"/>
    <p:sldId id="394" r:id="rId54"/>
    <p:sldId id="396" r:id="rId55"/>
    <p:sldId id="397" r:id="rId56"/>
    <p:sldId id="398" r:id="rId57"/>
    <p:sldId id="395" r:id="rId58"/>
    <p:sldId id="266" r:id="rId59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3D4"/>
    <a:srgbClr val="DA291C"/>
    <a:srgbClr val="C3C6A8"/>
    <a:srgbClr val="E87722"/>
    <a:srgbClr val="B7C9D3"/>
    <a:srgbClr val="7566A0"/>
    <a:srgbClr val="DFD1A7"/>
    <a:srgbClr val="608E3A"/>
    <a:srgbClr val="48A9C5"/>
    <a:srgbClr val="BFC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46" autoAdjust="0"/>
    <p:restoredTop sz="94660"/>
  </p:normalViewPr>
  <p:slideViewPr>
    <p:cSldViewPr snapToGrid="0" snapToObjects="1">
      <p:cViewPr>
        <p:scale>
          <a:sx n="82" d="100"/>
          <a:sy n="82" d="100"/>
        </p:scale>
        <p:origin x="-148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64205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64205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0EF43C1-3A63-4F15-8E2F-99AF30ADC2CF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2972098" cy="464205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830659"/>
            <a:ext cx="2972098" cy="464205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581FEE5F-AE55-4C5E-AD19-669F91E1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C3F29CC5-00F7-42D8-B124-DBB9CF6078E9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E6E49B88-C793-41F8-9EA0-1766465D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0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600"/>
            </a:lvl2pPr>
            <a:lvl3pPr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600"/>
            </a:lvl2pPr>
            <a:lvl3pPr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9000" y="2651125"/>
            <a:ext cx="3413125" cy="3270250"/>
          </a:xfrm>
          <a:prstGeom prst="rect">
            <a:avLst/>
          </a:prstGeom>
        </p:spPr>
        <p:txBody>
          <a:bodyPr vert="horz"/>
          <a:lstStyle>
            <a:lvl1pPr marL="0" indent="0" algn="l">
              <a:spcAft>
                <a:spcPts val="0"/>
              </a:spcAft>
              <a:buNone/>
              <a:defRPr sz="3200">
                <a:latin typeface="Arial"/>
                <a:cs typeface="Arial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Presentation to the most amazing corporation in </a:t>
            </a:r>
          </a:p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the world. </a:t>
            </a:r>
          </a:p>
          <a:p>
            <a:pPr algn="l">
              <a:spcAft>
                <a:spcPts val="0"/>
              </a:spcAft>
            </a:pPr>
            <a:endParaRPr lang="en-US" sz="2500" b="1" i="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</a:pP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Lorem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ipsum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dolor set </a:t>
            </a: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amet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magnum</a:t>
            </a:r>
            <a:r>
              <a:rPr lang="en-US" sz="2500" b="0" i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allure. </a:t>
            </a:r>
            <a:endParaRPr lang="en-US" sz="2500" b="0" i="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4724" y="6291232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2150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lvl="2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 smtClean="0"/>
              <a:t>Third level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058753" y="62340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Abt Associates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3" y="6291232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619500" y="6291232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89018" y="6291232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Picture 3" descr="abt_assoc_lockup.ai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500" y="627211"/>
            <a:ext cx="1460250" cy="14717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98500" y="2404645"/>
            <a:ext cx="3848778" cy="3826144"/>
          </a:xfrm>
          <a:prstGeom prst="roundRect">
            <a:avLst>
              <a:gd name="adj" fmla="val 953"/>
            </a:avLst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000A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A"/>
        </a:buClr>
        <a:buFont typeface="Wingdings" charset="2"/>
        <a:buChar char="§"/>
        <a:defRPr sz="3200" kern="12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4724" y="6291232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3" y="6291232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619500" y="6291232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89018" y="6291232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bt_logo.tag_rg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23" y="4223680"/>
            <a:ext cx="3110527" cy="1421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ssouri.edu/~dongn/" TargetMode="External"/><Relationship Id="rId2" Type="http://schemas.openxmlformats.org/officeDocument/2006/relationships/hyperlink" Target="http://hlmsoft.net/od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Power and Design for Cluster Random Assignment Experiments</a:t>
            </a:r>
          </a:p>
          <a:p>
            <a:pPr marL="0" indent="0">
              <a:buNone/>
            </a:pPr>
            <a:r>
              <a:rPr lang="en-US" sz="3200" dirty="0"/>
              <a:t>Lecture </a:t>
            </a:r>
            <a:r>
              <a:rPr lang="en-US" sz="3200" dirty="0" smtClean="0"/>
              <a:t>3: Extending the Formula</a:t>
            </a:r>
            <a:endParaRPr lang="en-US" sz="3200" dirty="0"/>
          </a:p>
          <a:p>
            <a:pPr lvl="1"/>
            <a:r>
              <a:rPr lang="en-US" sz="2400" dirty="0"/>
              <a:t>Randall Juras</a:t>
            </a:r>
          </a:p>
          <a:p>
            <a:pPr lvl="1"/>
            <a:r>
              <a:rPr lang="en-US" sz="2400" dirty="0"/>
              <a:t>March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the story is pretty gloomy</a:t>
            </a:r>
          </a:p>
          <a:p>
            <a:pPr lvl="1"/>
            <a:r>
              <a:rPr lang="en-US" dirty="0" smtClean="0"/>
              <a:t>Substantial power loss from cluster random assignment</a:t>
            </a:r>
          </a:p>
          <a:p>
            <a:pPr lvl="1"/>
            <a:r>
              <a:rPr lang="en-US" dirty="0" smtClean="0"/>
              <a:t>Need big sample sizes to detect reasonable impacts</a:t>
            </a:r>
          </a:p>
          <a:p>
            <a:r>
              <a:rPr lang="en-US" dirty="0" smtClean="0"/>
              <a:t>Just like for individual random assignment, covariates can help</a:t>
            </a:r>
          </a:p>
          <a:p>
            <a:pPr lvl="1"/>
            <a:r>
              <a:rPr lang="en-US" dirty="0" smtClean="0"/>
              <a:t>Covariates can explain variation at both Level 1 and Level 2 of the model. </a:t>
            </a:r>
          </a:p>
          <a:p>
            <a:pPr lvl="1"/>
            <a:r>
              <a:rPr lang="en-US" dirty="0" smtClean="0"/>
              <a:t>Reducing Level 2 variance can help a lot with power</a:t>
            </a:r>
          </a:p>
          <a:p>
            <a:pPr lvl="1"/>
            <a:r>
              <a:rPr lang="en-US" b="1" dirty="0" smtClean="0"/>
              <a:t>Important</a:t>
            </a:r>
            <a:r>
              <a:rPr lang="en-US" dirty="0" smtClean="0"/>
              <a:t>: You don’t even need covariates to be measured at cluster level for this to happen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Recall that the impact variance can be written as: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 a regression model, covariates can explain away some of the outcome variance at each level of the model:</a:t>
                </a:r>
              </a:p>
              <a:p>
                <a:r>
                  <a:rPr lang="en-US" dirty="0" smtClean="0"/>
                  <a:t>Call the proportion of Level 1 variance explained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I.e., the remaining outcome variance at level 1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(1−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Call the </a:t>
                </a:r>
                <a:r>
                  <a:rPr lang="en-US" dirty="0" smtClean="0"/>
                  <a:t>proportion of Level 2 variance explained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I.e., the remaining </a:t>
                </a:r>
                <a:r>
                  <a:rPr lang="en-US" dirty="0" smtClean="0"/>
                  <a:t>outcome variance </a:t>
                </a:r>
                <a:r>
                  <a:rPr lang="en-US" dirty="0"/>
                  <a:t>at level </a:t>
                </a:r>
                <a:r>
                  <a:rPr lang="en-US" dirty="0" smtClean="0"/>
                  <a:t>2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(1−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69" t="-662" r="-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0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can re-write the variance of the impact estimate, substituting in this residual outcome variance: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(1−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(1−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Using ICC notation: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)(1−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 r="-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5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Covariates to Spreadsheet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this functionality to the spreadsheet is easy</a:t>
            </a:r>
          </a:p>
          <a:p>
            <a:r>
              <a:rPr lang="en-US" dirty="0" smtClean="0"/>
              <a:t>First, create fields to input the R-squares</a:t>
            </a:r>
          </a:p>
          <a:p>
            <a:pPr lvl="1"/>
            <a:r>
              <a:rPr lang="en-US" dirty="0" smtClean="0"/>
              <a:t>I inserted two new rows to do this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79" y="3234098"/>
            <a:ext cx="4762681" cy="282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476982" y="4328932"/>
            <a:ext cx="1724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01610" y="4328932"/>
            <a:ext cx="0" cy="578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476982" y="4907666"/>
            <a:ext cx="1724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476982" y="4328932"/>
            <a:ext cx="0" cy="578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29468" y="3970116"/>
            <a:ext cx="0" cy="358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4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Covariates to Spreadsheet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Now, calculate the residual outcome variance at levels 1 and 2 as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1−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(1−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1−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660726" y="2718001"/>
            <a:ext cx="5619750" cy="3181350"/>
            <a:chOff x="1660726" y="2718001"/>
            <a:chExt cx="5619750" cy="31813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726" y="2718001"/>
              <a:ext cx="5619750" cy="318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4618299" y="3402957"/>
              <a:ext cx="2569580" cy="682906"/>
              <a:chOff x="4606724" y="3229337"/>
              <a:chExt cx="2569580" cy="682906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4606724" y="3229337"/>
                <a:ext cx="256958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7176304" y="3229337"/>
                <a:ext cx="0" cy="6829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4606724" y="3912243"/>
                <a:ext cx="256958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606724" y="3229337"/>
                <a:ext cx="0" cy="6829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42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Covariates to Spreadsheet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substitute these terms for the residual outcome variance into the formula for the variance of the impact estimate: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19" y="2919159"/>
            <a:ext cx="64674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2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Covariates to Spreadsheet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make sure to change the cell references in the MDI formula: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69" y="2627453"/>
            <a:ext cx="56864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Problem with Covariates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Use the same values as before (N=2,000</a:t>
                </a:r>
                <a:r>
                  <a:rPr lang="en-US" dirty="0"/>
                  <a:t>, J=50,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=0.2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/>
                  <a:t> = $</a:t>
                </a:r>
                <a:r>
                  <a:rPr lang="en-US" dirty="0" smtClean="0"/>
                  <a:t>15,000)</a:t>
                </a:r>
                <a:endParaRPr lang="en-US" dirty="0"/>
              </a:p>
              <a:p>
                <a:pPr lvl="1"/>
                <a:r>
                  <a:rPr lang="en-US" dirty="0" smtClean="0"/>
                  <a:t>Now, suppose you have 5 years of pre-program earnings history for each individual</a:t>
                </a:r>
              </a:p>
              <a:p>
                <a:pPr lvl="1"/>
                <a:r>
                  <a:rPr lang="en-US" dirty="0" smtClean="0"/>
                  <a:t>Adding in lagged earnings as covariates explains 20% of the individual-level outcome variance and 40% of the cluster-level outcome variance. </a:t>
                </a:r>
              </a:p>
              <a:p>
                <a:pPr lvl="1"/>
                <a:r>
                  <a:rPr lang="en-US" dirty="0" smtClean="0"/>
                  <a:t>Now what’s the MDES?</a:t>
                </a:r>
              </a:p>
              <a:p>
                <a:r>
                  <a:rPr lang="en-US" dirty="0" smtClean="0"/>
                  <a:t>Answer: MDES = 0.30 standard deviations</a:t>
                </a:r>
              </a:p>
              <a:p>
                <a:pPr lvl="1"/>
                <a:r>
                  <a:rPr lang="en-US" dirty="0" smtClean="0"/>
                  <a:t>Using covariates has reduced MDES by 20%</a:t>
                </a:r>
              </a:p>
              <a:p>
                <a:pPr lvl="1"/>
                <a:r>
                  <a:rPr lang="en-US" dirty="0" smtClean="0"/>
                  <a:t>Equivalent to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 from 50 to 85 (!!)</a:t>
                </a:r>
              </a:p>
              <a:p>
                <a:pPr lvl="1"/>
                <a:r>
                  <a:rPr lang="en-US" dirty="0" smtClean="0"/>
                  <a:t>Would be </a:t>
                </a:r>
                <a:r>
                  <a:rPr lang="en-US" b="1" dirty="0" smtClean="0"/>
                  <a:t>impossible</a:t>
                </a:r>
                <a:r>
                  <a:rPr lang="en-US" dirty="0" smtClean="0"/>
                  <a:t> by increasing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/>
                  <a:t>. (Verify this using Goal Seek)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11" t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25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Covariates in Power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</a:t>
                </a:r>
                <a:r>
                  <a:rPr lang="en-US" dirty="0" err="1" smtClean="0"/>
                  <a:t>PowerUp</a:t>
                </a:r>
                <a:r>
                  <a:rPr lang="en-US" dirty="0" smtClean="0"/>
                  <a:t>!, you simply enter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32" y="2228491"/>
            <a:ext cx="7262571" cy="382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874432" y="3912243"/>
            <a:ext cx="24706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45084" y="3912243"/>
            <a:ext cx="0" cy="567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74432" y="4479403"/>
            <a:ext cx="24706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74432" y="3912243"/>
            <a:ext cx="0" cy="567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5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Covariates in Optimal Design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Optimal design does not care about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. It only wants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. (The idea is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is relatively unimportant).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 r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2" y="2671630"/>
            <a:ext cx="50196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159889" y="3206187"/>
            <a:ext cx="289367" cy="567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3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the Course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1: </a:t>
            </a:r>
            <a:r>
              <a:rPr lang="en-US" dirty="0"/>
              <a:t>Basic Ideas and Review</a:t>
            </a:r>
          </a:p>
          <a:p>
            <a:r>
              <a:rPr lang="en-US" dirty="0" smtClean="0"/>
              <a:t>Lecture 2: The Cluster Power Formula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Lecture 3: </a:t>
            </a:r>
            <a:r>
              <a:rPr lang="en-US" dirty="0">
                <a:solidFill>
                  <a:srgbClr val="FF0000"/>
                </a:solidFill>
              </a:rPr>
              <a:t>Extending the Formula</a:t>
            </a:r>
          </a:p>
          <a:p>
            <a:r>
              <a:rPr lang="en-US" dirty="0" smtClean="0"/>
              <a:t>Lecture 4: </a:t>
            </a:r>
            <a:r>
              <a:rPr lang="en-US" dirty="0"/>
              <a:t>Applications and Other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Is the Individual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Important?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1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MDES from spreadsheet = 0.298</a:t>
                </a:r>
              </a:p>
              <a:p>
                <a:r>
                  <a:rPr lang="en-US" dirty="0" smtClean="0"/>
                  <a:t>MDES from </a:t>
                </a:r>
                <a:r>
                  <a:rPr lang="en-US" dirty="0" err="1" smtClean="0"/>
                  <a:t>PowerUp</a:t>
                </a:r>
                <a:r>
                  <a:rPr lang="en-US" dirty="0" smtClean="0"/>
                  <a:t>! = 0.299</a:t>
                </a:r>
              </a:p>
              <a:p>
                <a:r>
                  <a:rPr lang="en-US" dirty="0" smtClean="0"/>
                  <a:t>MDES from Optimal Design = 0.307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Optimal design MDES is about 2% higher in this example.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In educational interventions, sometimes covariates yield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= 0.9. Ignoring this would increase MDES by about 8% in our example.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E</a:t>
                </a:r>
                <a:r>
                  <a:rPr lang="en-US" dirty="0" smtClean="0"/>
                  <a:t>quivalent to increasing J from 50 to 56.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06" t="-927" r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7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Unbalanced Random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Sometimes you do not want to randomly assign clusters in a 1:1 Treatment-to-Control ratio.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imited funding for program implementation</a:t>
            </a:r>
          </a:p>
          <a:p>
            <a:pPr lvl="2"/>
            <a:r>
              <a:rPr lang="en-US" dirty="0" smtClean="0"/>
              <a:t>Would imply more assigned to control</a:t>
            </a:r>
          </a:p>
          <a:p>
            <a:pPr lvl="1"/>
            <a:r>
              <a:rPr lang="en-US" dirty="0" smtClean="0"/>
              <a:t>Desire not to exclude too many from the treatment</a:t>
            </a:r>
          </a:p>
          <a:p>
            <a:pPr lvl="2"/>
            <a:r>
              <a:rPr lang="en-US" dirty="0" smtClean="0"/>
              <a:t>Would imply more assigned to treatment</a:t>
            </a:r>
          </a:p>
          <a:p>
            <a:r>
              <a:rPr lang="en-US" dirty="0" smtClean="0"/>
              <a:t>We can modify the formula for MDI/MDES to account for this.</a:t>
            </a:r>
          </a:p>
          <a:p>
            <a:pPr lvl="1"/>
            <a:r>
              <a:rPr lang="en-US" dirty="0" smtClean="0"/>
              <a:t>But I am not going to walk through all the derivations; just provide some intuition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Unbalanced Random Assignment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Recall that to find the impact estimate, we started by calculating the </a:t>
                </a:r>
                <a:r>
                  <a:rPr lang="en-US" dirty="0"/>
                  <a:t>average outcome </a:t>
                </a:r>
                <a:r>
                  <a:rPr lang="en-US" dirty="0" smtClean="0"/>
                  <a:t>in each treatment arm, 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clusters in each arm: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∙,∙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  <m:r>
                            <a:rPr lang="en-US" i="1">
                              <a:latin typeface="Cambria Math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Now,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clusters in each arm,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𝑃𝐽</m:t>
                    </m:r>
                  </m:oMath>
                </a14:m>
                <a:r>
                  <a:rPr lang="en-US" dirty="0" smtClean="0"/>
                  <a:t> in one arm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 in the other; e.g.: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;     </m:t>
                          </m:r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 r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2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Unbalanced Random Assignment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You can calculate the variance of each of these means on your own time</a:t>
                </a:r>
              </a:p>
              <a:p>
                <a:r>
                  <a:rPr lang="en-US" dirty="0"/>
                  <a:t>The impact estimate is </a:t>
                </a:r>
                <a:r>
                  <a:rPr lang="en-US" dirty="0" smtClean="0"/>
                  <a:t>still the </a:t>
                </a:r>
                <a:r>
                  <a:rPr lang="en-US" dirty="0"/>
                  <a:t>difference in means between treatment (T) and control (C); i.e.,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∆=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And treatment </a:t>
                </a:r>
                <a:r>
                  <a:rPr lang="en-US" dirty="0"/>
                  <a:t>and control are </a:t>
                </a:r>
                <a:r>
                  <a:rPr lang="en-US" dirty="0" smtClean="0"/>
                  <a:t>still independent</a:t>
                </a:r>
                <a:r>
                  <a:rPr lang="en-US" dirty="0"/>
                  <a:t>, so: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6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Unbalanced Random Assignment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Working some algebraic magic, the variance of the impact estimate turns out to be: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(1−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 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And the MDI can be calculated from the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𝑀𝐷𝐼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𝑑𝑓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(1−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𝐽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(1−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 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(1−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𝑛𝐽</m:t>
                                  </m:r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6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Imbalance in the Spreadsheet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only need to make a couple changes to incorporate this in the spreadsheet</a:t>
                </a:r>
              </a:p>
              <a:p>
                <a:pPr lvl="1"/>
                <a:r>
                  <a:rPr lang="en-US" dirty="0" smtClean="0"/>
                  <a:t>First, Add a field for entering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It does not matter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represents the proportion assigned to treatment or the proportion assigned to control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 r="-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801970"/>
            <a:ext cx="5391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9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Imbalance in the Spreadsheet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Now, simply need to change the formula for the impact variance to incorporate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(1−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R</a:t>
                </a:r>
                <a:r>
                  <a:rPr lang="en-US" dirty="0" smtClean="0"/>
                  <a:t>emember to take out the “4”, or you are double counting!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6" y="3098639"/>
            <a:ext cx="7962916" cy="286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1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Unbalanced RA in 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First, make sure that with a 1:1 ratio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=0.5</m:t>
                    </m:r>
                  </m:oMath>
                </a14:m>
                <a:r>
                  <a:rPr lang="en-US" dirty="0" smtClean="0"/>
                  <a:t>), you get the same answer as before!</a:t>
                </a:r>
              </a:p>
              <a:p>
                <a:r>
                  <a:rPr lang="en-US" dirty="0" smtClean="0"/>
                  <a:t>The effect of unbalanced cluster random assignment is similar to what you saw for individual RA</a:t>
                </a:r>
              </a:p>
              <a:p>
                <a:pPr lvl="1"/>
                <a:r>
                  <a:rPr lang="en-US" dirty="0" smtClean="0"/>
                  <a:t>There isn’t much effect until you get past a ratio of about 2:1</a:t>
                </a:r>
              </a:p>
              <a:p>
                <a:pPr lvl="1"/>
                <a:r>
                  <a:rPr lang="en-US" dirty="0" smtClean="0"/>
                  <a:t>Play around with this in the spreadsheet to convince yourself</a:t>
                </a:r>
              </a:p>
              <a:p>
                <a:r>
                  <a:rPr lang="en-US" dirty="0" smtClean="0"/>
                  <a:t>Now, let’s see how to do it in </a:t>
                </a:r>
                <a:r>
                  <a:rPr lang="en-US" dirty="0" err="1" smtClean="0"/>
                  <a:t>PowerUp</a:t>
                </a:r>
                <a:r>
                  <a:rPr lang="en-US" dirty="0" smtClean="0"/>
                  <a:t>! and OD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 r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1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Unbalanced RA in </a:t>
            </a:r>
            <a:r>
              <a:rPr lang="en-US" dirty="0" err="1" smtClean="0"/>
              <a:t>PowerUp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Easy; just change the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10" y="2252953"/>
            <a:ext cx="6883097" cy="362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098710" y="3622876"/>
            <a:ext cx="23389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37681" y="3622876"/>
            <a:ext cx="0" cy="324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98710" y="3946967"/>
            <a:ext cx="23389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98710" y="3622876"/>
            <a:ext cx="0" cy="324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5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Unbalanced RA in 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Surprisingly, Optimal Design does not appear to be capable of accounting for unbalanced designs</a:t>
            </a:r>
          </a:p>
          <a:p>
            <a:pPr lvl="1"/>
            <a:r>
              <a:rPr lang="en-US" dirty="0" smtClean="0"/>
              <a:t>As far as I know.</a:t>
            </a:r>
          </a:p>
          <a:p>
            <a:pPr lvl="1"/>
            <a:r>
              <a:rPr lang="en-US" dirty="0" smtClean="0"/>
              <a:t>This is probably because it would have to link to other functionality, like cost optimization tool</a:t>
            </a:r>
          </a:p>
        </p:txBody>
      </p:sp>
    </p:spTree>
    <p:extLst>
      <p:ext uri="{BB962C8B-B14F-4D97-AF65-F5344CB8AC3E}">
        <p14:creationId xmlns:p14="http://schemas.microsoft.com/office/powerpoint/2010/main" val="11264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Lecture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our spreadsheet results using Optimal Design and Power Up</a:t>
            </a:r>
          </a:p>
          <a:p>
            <a:r>
              <a:rPr lang="en-US" dirty="0" smtClean="0"/>
              <a:t>Modify the spreadsheet to account for covariates</a:t>
            </a:r>
          </a:p>
          <a:p>
            <a:r>
              <a:rPr lang="en-US" dirty="0" smtClean="0"/>
              <a:t>Modify the spreadsheet to account for unbalanced designs</a:t>
            </a:r>
          </a:p>
          <a:p>
            <a:r>
              <a:rPr lang="en-US" dirty="0" smtClean="0"/>
              <a:t>What to do with binary outcomes</a:t>
            </a:r>
          </a:p>
        </p:txBody>
      </p:sp>
    </p:spTree>
    <p:extLst>
      <p:ext uri="{BB962C8B-B14F-4D97-AF65-F5344CB8AC3E}">
        <p14:creationId xmlns:p14="http://schemas.microsoft.com/office/powerpoint/2010/main" val="24942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we have done so far assumes a continuous outcome, like earnings or test scores</a:t>
            </a:r>
          </a:p>
          <a:p>
            <a:r>
              <a:rPr lang="en-US" dirty="0" smtClean="0"/>
              <a:t>What should we do with a binary outcome (e.g., employment)?</a:t>
            </a:r>
          </a:p>
          <a:p>
            <a:pPr lvl="1"/>
            <a:r>
              <a:rPr lang="en-US" dirty="0" smtClean="0"/>
              <a:t>This problem turns out to be quite difficult to solve!</a:t>
            </a:r>
          </a:p>
          <a:p>
            <a:pPr lvl="1"/>
            <a:r>
              <a:rPr lang="en-US" dirty="0" smtClean="0"/>
              <a:t>The easiest thing to do is to use a linear probability model; i.e. pretend the outcome is continuous. </a:t>
            </a:r>
          </a:p>
          <a:p>
            <a:pPr lvl="1"/>
            <a:r>
              <a:rPr lang="en-US" dirty="0" smtClean="0"/>
              <a:t>This will give you approximately the right answer in most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you want to learn more, the OD documentation has a good discussion of cluster analysis with binary outcomes</a:t>
            </a:r>
          </a:p>
          <a:p>
            <a:pPr lvl="1"/>
            <a:r>
              <a:rPr lang="en-US" dirty="0" smtClean="0"/>
              <a:t>See page 150; </a:t>
            </a:r>
            <a:r>
              <a:rPr lang="en-US" dirty="0"/>
              <a:t>Section V: </a:t>
            </a:r>
            <a:r>
              <a:rPr lang="en-US" dirty="0" smtClean="0"/>
              <a:t>“Optimal </a:t>
            </a:r>
            <a:r>
              <a:rPr lang="en-US" dirty="0"/>
              <a:t>Design Plus for cluster randomized trials (binary outcomes</a:t>
            </a:r>
            <a:r>
              <a:rPr lang="en-US" dirty="0" smtClean="0"/>
              <a:t>)”</a:t>
            </a:r>
          </a:p>
          <a:p>
            <a:r>
              <a:rPr lang="en-US" dirty="0" smtClean="0"/>
              <a:t>OD software also accommodates binary outcomes</a:t>
            </a:r>
          </a:p>
          <a:p>
            <a:pPr lvl="1"/>
            <a:r>
              <a:rPr lang="en-US" dirty="0"/>
              <a:t>Design </a:t>
            </a:r>
            <a:r>
              <a:rPr lang="en-US" dirty="0" smtClean="0"/>
              <a:t>-&gt; </a:t>
            </a:r>
            <a:r>
              <a:rPr lang="en-US" dirty="0"/>
              <a:t>Cluster randomized trials with person level </a:t>
            </a:r>
            <a:r>
              <a:rPr lang="en-US" dirty="0" smtClean="0"/>
              <a:t>outcomes -&gt; Cluster</a:t>
            </a:r>
            <a:r>
              <a:rPr lang="en-US" dirty="0"/>
              <a:t> </a:t>
            </a:r>
            <a:r>
              <a:rPr lang="en-US" dirty="0" smtClean="0"/>
              <a:t>randomized </a:t>
            </a:r>
            <a:r>
              <a:rPr lang="en-US" dirty="0"/>
              <a:t>trials </a:t>
            </a:r>
            <a:r>
              <a:rPr lang="en-US" dirty="0" smtClean="0"/>
              <a:t>-&gt; </a:t>
            </a:r>
            <a:r>
              <a:rPr lang="en-US" dirty="0"/>
              <a:t>Treatment at level 2 </a:t>
            </a:r>
            <a:r>
              <a:rPr lang="en-US" dirty="0" smtClean="0"/>
              <a:t>-&gt; </a:t>
            </a:r>
            <a:r>
              <a:rPr lang="en-US" dirty="0"/>
              <a:t>Power </a:t>
            </a:r>
            <a:r>
              <a:rPr lang="en-US" dirty="0" smtClean="0"/>
              <a:t>on </a:t>
            </a:r>
            <a:r>
              <a:rPr lang="en-US" dirty="0"/>
              <a:t>y-axis (binary outcome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Must calculate something called a “plausible interval”; not clear exactly what this is</a:t>
            </a:r>
          </a:p>
          <a:p>
            <a:pPr lvl="1"/>
            <a:r>
              <a:rPr lang="en-US" dirty="0" smtClean="0"/>
              <a:t>As far as I know, their methodology has not been peer reviewed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94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Unanswered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these things are so easy to do in </a:t>
            </a:r>
            <a:r>
              <a:rPr lang="en-US" dirty="0" err="1" smtClean="0"/>
              <a:t>PowerUp</a:t>
            </a:r>
            <a:r>
              <a:rPr lang="en-US" dirty="0" smtClean="0"/>
              <a:t>! And Optimal Design, why have we spent all this time making a spreadsheet?</a:t>
            </a:r>
          </a:p>
          <a:p>
            <a:pPr lvl="1"/>
            <a:r>
              <a:rPr lang="en-US" dirty="0" smtClean="0"/>
              <a:t>It forces you to think about what’s going on behind the interface</a:t>
            </a:r>
          </a:p>
          <a:p>
            <a:pPr lvl="1"/>
            <a:r>
              <a:rPr lang="en-US" dirty="0" smtClean="0"/>
              <a:t>I would use the commercial software for most simple problems – It’s well-established and hard to screw up!</a:t>
            </a:r>
          </a:p>
          <a:p>
            <a:pPr lvl="1"/>
            <a:r>
              <a:rPr lang="en-US" dirty="0" smtClean="0"/>
              <a:t>That said, commercial software sometimes won’t do things that you can program yourself (e.g., OD will not account for unbalanced designs)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topics!</a:t>
            </a:r>
          </a:p>
          <a:p>
            <a:pPr lvl="1"/>
            <a:r>
              <a:rPr lang="en-US" dirty="0" smtClean="0"/>
              <a:t>How to find the minimum </a:t>
            </a:r>
            <a:r>
              <a:rPr lang="en-US" dirty="0"/>
              <a:t>cost evaluation </a:t>
            </a:r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How to find ICCs using existing data</a:t>
            </a:r>
          </a:p>
          <a:p>
            <a:pPr lvl="1"/>
            <a:r>
              <a:rPr lang="en-US" dirty="0" smtClean="0"/>
              <a:t>What else do you most want to know?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Power and Design for Cluster Random Assignment Experiments</a:t>
            </a:r>
          </a:p>
          <a:p>
            <a:pPr marL="0" indent="0">
              <a:buNone/>
            </a:pPr>
            <a:r>
              <a:rPr lang="en-US" sz="3200" dirty="0"/>
              <a:t>Lecture 4</a:t>
            </a:r>
            <a:r>
              <a:rPr lang="en-US" sz="3200" dirty="0" smtClean="0"/>
              <a:t>: </a:t>
            </a:r>
            <a:r>
              <a:rPr lang="en-US" sz="3200" dirty="0" smtClean="0"/>
              <a:t>Other </a:t>
            </a:r>
            <a:r>
              <a:rPr lang="en-US" sz="3200" dirty="0" smtClean="0"/>
              <a:t>Issues</a:t>
            </a:r>
            <a:endParaRPr lang="en-US" sz="3200" dirty="0"/>
          </a:p>
          <a:p>
            <a:pPr lvl="1"/>
            <a:r>
              <a:rPr lang="en-US" sz="2400" dirty="0"/>
              <a:t>Randall Juras</a:t>
            </a:r>
          </a:p>
          <a:p>
            <a:pPr lvl="1"/>
            <a:r>
              <a:rPr lang="en-US" sz="2400" dirty="0"/>
              <a:t>March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the Course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1: </a:t>
            </a:r>
            <a:r>
              <a:rPr lang="en-US" dirty="0"/>
              <a:t>Basic Ideas and Review</a:t>
            </a:r>
          </a:p>
          <a:p>
            <a:r>
              <a:rPr lang="en-US" dirty="0" smtClean="0"/>
              <a:t>Lecture 2: The Cluster Power Formula</a:t>
            </a:r>
            <a:endParaRPr lang="en-US" dirty="0"/>
          </a:p>
          <a:p>
            <a:r>
              <a:rPr lang="en-US" dirty="0" smtClean="0"/>
              <a:t>Lecture 3: </a:t>
            </a:r>
            <a:r>
              <a:rPr lang="en-US" dirty="0"/>
              <a:t>Extending the Formula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Lecture 4: </a:t>
            </a:r>
            <a:r>
              <a:rPr lang="en-US" dirty="0" smtClean="0">
                <a:solidFill>
                  <a:srgbClr val="FF0000"/>
                </a:solidFill>
              </a:rPr>
              <a:t>Other </a:t>
            </a:r>
            <a:r>
              <a:rPr lang="en-US" dirty="0">
                <a:solidFill>
                  <a:srgbClr val="FF0000"/>
                </a:solidFill>
              </a:rPr>
              <a:t>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Lecture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ubgroups</a:t>
            </a:r>
          </a:p>
          <a:p>
            <a:r>
              <a:rPr lang="en-US" dirty="0" smtClean="0"/>
              <a:t>Actual </a:t>
            </a:r>
            <a:r>
              <a:rPr lang="en-US" dirty="0" smtClean="0"/>
              <a:t>MDI and MDES </a:t>
            </a:r>
            <a:endParaRPr lang="en-US" dirty="0" smtClean="0"/>
          </a:p>
          <a:p>
            <a:r>
              <a:rPr lang="en-US" dirty="0" smtClean="0"/>
              <a:t>Evaluation Cost: Optimal mix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/>
              <a:t> for a given budget</a:t>
            </a:r>
          </a:p>
          <a:p>
            <a:r>
              <a:rPr lang="en-US" dirty="0" smtClean="0"/>
              <a:t>Brief Treatment of Other Issues:</a:t>
            </a:r>
          </a:p>
          <a:p>
            <a:pPr lvl="1"/>
            <a:r>
              <a:rPr lang="en-US" dirty="0" smtClean="0"/>
              <a:t>Multi-Arm Experiments</a:t>
            </a:r>
            <a:endParaRPr lang="en-US" dirty="0" smtClean="0"/>
          </a:p>
          <a:p>
            <a:pPr lvl="1"/>
            <a:r>
              <a:rPr lang="en-US" dirty="0" smtClean="0"/>
              <a:t>Three-level models</a:t>
            </a:r>
          </a:p>
          <a:p>
            <a:pPr lvl="1"/>
            <a:r>
              <a:rPr lang="en-US" dirty="0" smtClean="0"/>
              <a:t>Clusters of different sizes</a:t>
            </a:r>
          </a:p>
          <a:p>
            <a:pPr lvl="1"/>
            <a:r>
              <a:rPr lang="en-US" dirty="0"/>
              <a:t>Repeated Observations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85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Subgroups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Often want to know something about subgroups: </a:t>
                </a:r>
              </a:p>
              <a:p>
                <a:pPr lvl="1"/>
                <a:r>
                  <a:rPr lang="en-US" dirty="0" smtClean="0"/>
                  <a:t>Was there an impact in Subgroup A?</a:t>
                </a:r>
              </a:p>
              <a:p>
                <a:pPr lvl="1"/>
                <a:r>
                  <a:rPr lang="en-US" dirty="0" smtClean="0"/>
                  <a:t>Is the impact </a:t>
                </a:r>
                <a:r>
                  <a:rPr lang="en-US" i="1" dirty="0" smtClean="0"/>
                  <a:t>different </a:t>
                </a:r>
                <a:r>
                  <a:rPr lang="en-US" dirty="0" smtClean="0"/>
                  <a:t>for Subgroup A and Subgroup B?</a:t>
                </a:r>
              </a:p>
              <a:p>
                <a:r>
                  <a:rPr lang="en-US" dirty="0" smtClean="0"/>
                  <a:t>Distinguish between</a:t>
                </a:r>
              </a:p>
              <a:p>
                <a:pPr lvl="1"/>
                <a:r>
                  <a:rPr lang="en-US" dirty="0" smtClean="0"/>
                  <a:t>Individual-level subgroups (e.g., males vs. females)</a:t>
                </a:r>
              </a:p>
              <a:p>
                <a:pPr lvl="1"/>
                <a:r>
                  <a:rPr lang="en-US" dirty="0" smtClean="0"/>
                  <a:t>Cluster-level subgroups (e.g., curriculum A vs. curriculum B)</a:t>
                </a:r>
              </a:p>
              <a:p>
                <a:r>
                  <a:rPr lang="en-US" dirty="0" smtClean="0"/>
                  <a:t>Determining power for a subgroup is easy</a:t>
                </a:r>
              </a:p>
              <a:p>
                <a:pPr lvl="1"/>
                <a:r>
                  <a:rPr lang="en-US" dirty="0" smtClean="0"/>
                  <a:t>Just use appropriate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𝐽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in calculations</a:t>
                </a:r>
              </a:p>
              <a:p>
                <a:pPr lvl="1"/>
                <a:r>
                  <a:rPr lang="en-US" dirty="0" smtClean="0"/>
                  <a:t>E.g., for 50% subgroup, use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1722" b="-10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300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Subgroups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calculate MDI for a difference between two independent subgroups, use our handy rule</a:t>
                </a:r>
              </a:p>
              <a:p>
                <a:pPr lvl="1"/>
                <a:r>
                  <a:rPr lang="en-US" dirty="0" smtClean="0"/>
                  <a:t>The variance of a difference is the sum of variances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𝑣𝑎𝑟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For 50% subgroups: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800100"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𝑣𝑎𝑟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calculated using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𝐽</m:t>
                    </m:r>
                  </m:oMath>
                </a14:m>
                <a:endParaRPr lang="en-US" dirty="0"/>
              </a:p>
              <a:p>
                <a:pPr marL="800100"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67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Subgroups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two subgroups of clusters, each comprising half the sample, the variance of the impact estimate in each cluster is: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/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(1−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 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And the variance of the difference in impacts is: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/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(1−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 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15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Basic MDI/MDES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During the last class, we derived an expression for the MDI, which looked like this: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𝑀𝐷𝐼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𝑑𝑓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𝐽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(1−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 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𝑛𝐽</m:t>
                                  </m:r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Where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is the variance of the outcome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 is the ICC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 is the number of sites, each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individuals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𝑛𝐽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is the total number of individuals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4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Subgroups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MDI for this difference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𝑀𝐷𝐼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𝑑𝑓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/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(1−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𝐽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(1−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 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(1−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𝑛𝐽</m:t>
                                  </m:r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𝑑𝑓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/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(1−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𝐽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(1−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 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(1−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𝑛𝐽</m:t>
                                  </m:r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</a:rPr>
                        <m:t>𝑀𝐷𝐼</m:t>
                      </m:r>
                      <m:r>
                        <a:rPr lang="en-US" b="0" i="1" smtClean="0">
                          <a:latin typeface="Cambria Math"/>
                        </a:rPr>
                        <m:t>(∆)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I.e., the MDI for a difference between equally-sized subgroups is twice the MDI for the whole sample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199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</a:t>
            </a:r>
            <a:r>
              <a:rPr lang="en-US" dirty="0" smtClean="0"/>
              <a:t>(Ex-post) MDI/MDES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After doing an analysis (especially if </a:t>
                </a:r>
                <a:r>
                  <a:rPr lang="en-US" dirty="0" smtClean="0"/>
                  <a:t>you have null </a:t>
                </a:r>
                <a:r>
                  <a:rPr lang="en-US" dirty="0" smtClean="0"/>
                  <a:t>findings), </a:t>
                </a:r>
                <a:r>
                  <a:rPr lang="en-US" dirty="0" smtClean="0"/>
                  <a:t>you might wonder: Was I actually well-powered to detect an impact?</a:t>
                </a:r>
              </a:p>
              <a:p>
                <a:pPr lvl="1"/>
                <a:r>
                  <a:rPr lang="en-US" dirty="0" smtClean="0"/>
                  <a:t>Design stage MDI/MDES calculations were </a:t>
                </a:r>
                <a:r>
                  <a:rPr lang="en-US" i="1" dirty="0" smtClean="0"/>
                  <a:t>estimates</a:t>
                </a:r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After you have done an evaluation, you no longer have to guess what the MDI/MDES was</a:t>
                </a:r>
              </a:p>
              <a:p>
                <a:r>
                  <a:rPr lang="en-US" dirty="0" smtClean="0"/>
                  <a:t>Remember, the MDI is simply a multiple of the standard error of the impact estimate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𝑀𝐷𝐼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∗(</m:t>
                      </m:r>
                      <m:r>
                        <a:rPr lang="en-US" i="1">
                          <a:latin typeface="Cambria Math"/>
                        </a:rPr>
                        <m:t>𝑠𝑡𝑑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𝑒𝑟𝑟𝑜𝑟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129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</a:t>
            </a:r>
            <a:r>
              <a:rPr lang="en-US" dirty="0" smtClean="0"/>
              <a:t>(Ex-post) MDI/MDES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𝑑𝑓</m:t>
                        </m:r>
                      </m:sub>
                    </m:sSub>
                  </m:oMath>
                </a14:m>
                <a:r>
                  <a:rPr lang="en-US" dirty="0" smtClean="0"/>
                  <a:t> just as you did before</a:t>
                </a:r>
              </a:p>
              <a:p>
                <a:pPr lvl="1"/>
                <a:r>
                  <a:rPr lang="en-US" dirty="0" smtClean="0"/>
                  <a:t>i.e., in Excel using T.INV()</a:t>
                </a:r>
              </a:p>
              <a:p>
                <a:r>
                  <a:rPr lang="en-US" dirty="0" smtClean="0"/>
                  <a:t>The standard error is simply the standard error on the treatment dummy in your regression</a:t>
                </a:r>
              </a:p>
              <a:p>
                <a:r>
                  <a:rPr lang="en-US" dirty="0" smtClean="0"/>
                  <a:t>To get MDES, divide the MDI by the control group standard deviation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𝑀𝐷𝐸𝑆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𝑑𝑓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.(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𝑐𝑜𝑛𝑡𝑟𝑜𝑙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𝑔𝑟𝑜𝑢𝑝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270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Mix of </a:t>
            </a:r>
            <a:r>
              <a:rPr lang="en-US" i="1" dirty="0" smtClean="0"/>
              <a:t>n</a:t>
            </a:r>
            <a:r>
              <a:rPr lang="en-US" dirty="0" smtClean="0"/>
              <a:t> and </a:t>
            </a:r>
            <a:r>
              <a:rPr lang="en-US" i="1" dirty="0" smtClean="0"/>
              <a:t>J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a given evaluation budget, how do we choose the optimal number of clusters and number of individuals per cluster?</a:t>
                </a:r>
              </a:p>
              <a:p>
                <a:r>
                  <a:rPr lang="en-US" dirty="0" smtClean="0"/>
                  <a:t>Assume that we know:</a:t>
                </a:r>
              </a:p>
              <a:p>
                <a:pPr lvl="1"/>
                <a:r>
                  <a:rPr lang="en-US" dirty="0" smtClean="0"/>
                  <a:t>The total budget for the evaluation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cost of adding a cluster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𝐽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cost of adding an individual to an existing cluster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We want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 to achieve the smallest possible MDI/MDES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303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Mix of </a:t>
            </a:r>
            <a:r>
              <a:rPr lang="en-US" i="1" dirty="0"/>
              <a:t>n</a:t>
            </a:r>
            <a:r>
              <a:rPr lang="en-US" dirty="0"/>
              <a:t> and </a:t>
            </a:r>
            <a:r>
              <a:rPr lang="en-US" i="1" dirty="0"/>
              <a:t>J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I’m not going to do all the math here; just provide the basic intuition and result for a balanced design.</a:t>
                </a:r>
              </a:p>
              <a:p>
                <a:r>
                  <a:rPr lang="en-US" dirty="0"/>
                  <a:t>W</a:t>
                </a:r>
                <a:r>
                  <a:rPr lang="en-US" dirty="0" smtClean="0"/>
                  <a:t>e want choose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/>
                  <a:t> to</a:t>
                </a:r>
                <a:r>
                  <a:rPr lang="en-US" dirty="0" smtClean="0"/>
                  <a:t> minimize the variance of the impact estimate: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𝑣𝑎𝑟</m:t>
                      </m:r>
                      <m:r>
                        <a:rPr lang="en-US" b="0" i="1" smtClean="0">
                          <a:latin typeface="Cambria Math"/>
                        </a:rPr>
                        <m:t>(∆)=4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/>
                                  </m:ctrlPr>
                                </m:sSubSupPr>
                                <m:e>
                                  <m:r>
                                    <a:rPr lang="en-US" i="1"/>
                                    <m:t>𝜎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lang="en-US" i="1"/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/>
                                  </m:ctrlPr>
                                </m:sSubSupPr>
                                <m:e>
                                  <m:r>
                                    <a:rPr lang="en-US" i="1"/>
                                    <m:t>𝜎</m:t>
                                  </m:r>
                                </m:e>
                                <m:sub>
                                  <m:r>
                                    <a:rPr lang="en-US" i="1"/>
                                    <m:t>𝑒</m:t>
                                  </m:r>
                                </m:sub>
                                <m:sup>
                                  <m:r>
                                    <a:rPr lang="en-US" i="1"/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Subject to a budget constraint: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𝑛𝐽𝐶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𝐽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 r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29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Mix of </a:t>
            </a:r>
            <a:r>
              <a:rPr lang="en-US" i="1" dirty="0"/>
              <a:t>n</a:t>
            </a:r>
            <a:r>
              <a:rPr lang="en-US" dirty="0"/>
              <a:t> and </a:t>
            </a:r>
            <a:r>
              <a:rPr lang="en-US" i="1" dirty="0"/>
              <a:t>J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Start by solving the second equation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𝐽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Now, replace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 in the impact variance formula with this expression, and minimize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. You will find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𝑜𝑝𝑡𝑖𝑚𝑎𝑙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𝐽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You can find the optimal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 by plugging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back into the first equation above.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69" t="-662" r="-474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870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Mix of </a:t>
            </a:r>
            <a:r>
              <a:rPr lang="en-US" i="1" dirty="0"/>
              <a:t>n</a:t>
            </a:r>
            <a:r>
              <a:rPr lang="en-US" dirty="0"/>
              <a:t> and </a:t>
            </a:r>
            <a:r>
              <a:rPr lang="en-US" i="1" dirty="0"/>
              <a:t>J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is pretty easy to program into your spreadsheet</a:t>
                </a:r>
              </a:p>
              <a:p>
                <a:r>
                  <a:rPr lang="en-US" dirty="0" smtClean="0"/>
                  <a:t>Use the approximate real-life costs for an evaluation of job training, where a “site” is the unit of RA: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 dirty="0"/>
                      <m:t>$372,044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=$598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And assume we have a total budget of $5 million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 r="-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807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Mix of </a:t>
            </a:r>
            <a:r>
              <a:rPr lang="en-US" i="1" dirty="0"/>
              <a:t>n</a:t>
            </a:r>
            <a:r>
              <a:rPr lang="en-US" dirty="0"/>
              <a:t> and </a:t>
            </a:r>
            <a:r>
              <a:rPr lang="en-US" i="1" dirty="0"/>
              <a:t>J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Start by entering the three costs, and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99" y="2570416"/>
            <a:ext cx="5975047" cy="35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224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Mix of </a:t>
            </a:r>
            <a:r>
              <a:rPr lang="en-US" i="1" dirty="0"/>
              <a:t>n</a:t>
            </a:r>
            <a:r>
              <a:rPr lang="en-US" dirty="0"/>
              <a:t> and </a:t>
            </a:r>
            <a:r>
              <a:rPr lang="en-US" i="1" dirty="0"/>
              <a:t>J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Now, enter formulas for the optimal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Result: Need 5 sites and 49 individuals per site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74" y="2133478"/>
            <a:ext cx="4526484" cy="14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47" y="3815391"/>
            <a:ext cx="4091611" cy="148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1452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Mix of </a:t>
            </a:r>
            <a:r>
              <a:rPr lang="en-US" i="1" dirty="0"/>
              <a:t>n</a:t>
            </a:r>
            <a:r>
              <a:rPr lang="en-US" dirty="0"/>
              <a:t> and </a:t>
            </a:r>
            <a:r>
              <a:rPr lang="en-US" i="1" dirty="0"/>
              <a:t>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Optimal Design has a tool to do this too</a:t>
            </a:r>
          </a:p>
          <a:p>
            <a:pPr lvl="1"/>
            <a:r>
              <a:rPr lang="en-US" dirty="0" smtClean="0"/>
              <a:t>Click through to “optimal sample allocation under budgetary constraints” -&gt; “equal costs” -&gt; maximizing power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OD shows that we need 5 sites and 46 individuals per site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893900"/>
            <a:ext cx="44958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98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Last time, I asked you to find the MDES and MDI for N=2,000, J=50,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=0.2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= $15,000</a:t>
                </a:r>
              </a:p>
              <a:p>
                <a:pPr lvl="1"/>
                <a:r>
                  <a:rPr lang="en-US" dirty="0" smtClean="0"/>
                  <a:t>Using your spreadsheet</a:t>
                </a:r>
              </a:p>
              <a:p>
                <a:pPr lvl="1"/>
                <a:r>
                  <a:rPr lang="en-US" dirty="0"/>
                  <a:t>Using OD (</a:t>
                </a:r>
                <a:r>
                  <a:rPr lang="en-US" dirty="0" smtClean="0"/>
                  <a:t>Downloaded </a:t>
                </a:r>
                <a:r>
                  <a:rPr lang="en-US" dirty="0"/>
                  <a:t>from </a:t>
                </a:r>
                <a:r>
                  <a:rPr lang="en-US" dirty="0">
                    <a:hlinkClick r:id="rId2"/>
                  </a:rPr>
                  <a:t>http://hlmsoft.net/od</a:t>
                </a:r>
                <a:r>
                  <a:rPr lang="en-US" dirty="0" smtClean="0">
                    <a:hlinkClick r:id="rId2"/>
                  </a:rPr>
                  <a:t>/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 smtClean="0"/>
                  <a:t>You should have found that MDES </a:t>
                </a:r>
                <a:r>
                  <a:rPr lang="en-US" dirty="0"/>
                  <a:t>= 0.379</a:t>
                </a:r>
              </a:p>
              <a:p>
                <a:r>
                  <a:rPr lang="en-US" dirty="0" smtClean="0"/>
                  <a:t>Now, let’s do it with </a:t>
                </a:r>
                <a:r>
                  <a:rPr lang="en-US" dirty="0" err="1" smtClean="0"/>
                  <a:t>PowerUp</a:t>
                </a:r>
                <a:r>
                  <a:rPr lang="en-US" dirty="0" smtClean="0"/>
                  <a:t>!</a:t>
                </a:r>
              </a:p>
              <a:p>
                <a:pPr lvl="1"/>
                <a:r>
                  <a:rPr lang="en-US" dirty="0"/>
                  <a:t>Go to </a:t>
                </a:r>
                <a:r>
                  <a:rPr lang="en-US" dirty="0">
                    <a:hlinkClick r:id="rId3"/>
                  </a:rPr>
                  <a:t>http://web.missouri.edu/~dongn</a:t>
                </a:r>
                <a:r>
                  <a:rPr lang="en-US" dirty="0" smtClean="0">
                    <a:hlinkClick r:id="rId3"/>
                  </a:rPr>
                  <a:t>/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Click on “</a:t>
                </a:r>
                <a:r>
                  <a:rPr lang="en-US" dirty="0" err="1" smtClean="0"/>
                  <a:t>PowerUp</a:t>
                </a:r>
                <a:r>
                  <a:rPr lang="en-US" dirty="0" smtClean="0"/>
                  <a:t>!”</a:t>
                </a:r>
              </a:p>
              <a:p>
                <a:pPr lvl="1"/>
                <a:r>
                  <a:rPr lang="en-US" dirty="0" smtClean="0"/>
                  <a:t>Download the tool and open in Excel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106" t="-927" r="-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3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Multi-Arm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Q:	How do you calculate MDI/MDES for a multi-arm 	experiment?</a:t>
            </a:r>
          </a:p>
          <a:p>
            <a:pPr lvl="1"/>
            <a:r>
              <a:rPr lang="en-US" dirty="0" smtClean="0"/>
              <a:t>E.g., with two treatment arms and a control arm</a:t>
            </a:r>
          </a:p>
          <a:p>
            <a:pPr marL="0" indent="0">
              <a:buNone/>
            </a:pPr>
            <a:r>
              <a:rPr lang="en-US" dirty="0" smtClean="0"/>
              <a:t>A:	You can use the formulas already presented for 	each pairwise comparison</a:t>
            </a:r>
          </a:p>
          <a:p>
            <a:pPr lvl="1"/>
            <a:r>
              <a:rPr lang="en-US" dirty="0" smtClean="0"/>
              <a:t>Using the appropriate sample sizes and T/C ratio</a:t>
            </a:r>
          </a:p>
          <a:p>
            <a:pPr lvl="1"/>
            <a:r>
              <a:rPr lang="en-US" dirty="0" smtClean="0"/>
              <a:t>With three or more arms: this is pretty tedious to program!</a:t>
            </a:r>
          </a:p>
          <a:p>
            <a:pPr lvl="1"/>
            <a:r>
              <a:rPr lang="en-US" dirty="0" smtClean="0"/>
              <a:t>I have an example spreadsheet I can give you if you ask</a:t>
            </a:r>
          </a:p>
          <a:p>
            <a:pPr lvl="1"/>
            <a:r>
              <a:rPr lang="en-US" dirty="0" smtClean="0"/>
              <a:t>Or, you can just do each comparison separately</a:t>
            </a:r>
          </a:p>
          <a:p>
            <a:r>
              <a:rPr lang="en-US" dirty="0" smtClean="0"/>
              <a:t>OD and </a:t>
            </a:r>
            <a:r>
              <a:rPr lang="en-US" dirty="0" err="1" smtClean="0"/>
              <a:t>PowerUp</a:t>
            </a:r>
            <a:r>
              <a:rPr lang="en-US" dirty="0" smtClean="0"/>
              <a:t>! do not have this functionality built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43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Three-Level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Some designs have more than one level of clustering</a:t>
            </a:r>
          </a:p>
          <a:p>
            <a:pPr lvl="1"/>
            <a:r>
              <a:rPr lang="en-US" dirty="0" smtClean="0"/>
              <a:t>E.g. students nested within classes nested within schools</a:t>
            </a:r>
          </a:p>
          <a:p>
            <a:pPr lvl="1"/>
            <a:r>
              <a:rPr lang="en-US" dirty="0" smtClean="0"/>
              <a:t>Where schools are the unit of random assignment</a:t>
            </a:r>
          </a:p>
          <a:p>
            <a:r>
              <a:rPr lang="en-US" dirty="0" smtClean="0"/>
              <a:t>If you think there are substantial differences between classrooms, you may want to explicitly account for this variability in your model</a:t>
            </a:r>
          </a:p>
          <a:p>
            <a:r>
              <a:rPr lang="en-US" dirty="0" smtClean="0"/>
              <a:t>A paper by Zhu, Jacob, Bloom, and Xu (2011) shows that ignoring clustering at the </a:t>
            </a:r>
            <a:r>
              <a:rPr lang="en-US" b="1" dirty="0" smtClean="0"/>
              <a:t>middle</a:t>
            </a:r>
            <a:r>
              <a:rPr lang="en-US" dirty="0" smtClean="0"/>
              <a:t> level of a 3-level model does not alter the results</a:t>
            </a:r>
          </a:p>
          <a:p>
            <a:pPr lvl="1"/>
            <a:r>
              <a:rPr lang="en-US" dirty="0"/>
              <a:t>Title: </a:t>
            </a:r>
            <a:r>
              <a:rPr lang="en-US" dirty="0" smtClean="0"/>
              <a:t>“Designing </a:t>
            </a:r>
            <a:r>
              <a:rPr lang="en-US" dirty="0"/>
              <a:t>and Analyzing Studies That </a:t>
            </a:r>
            <a:r>
              <a:rPr lang="en-US" dirty="0" smtClean="0"/>
              <a:t>Randomize Schools </a:t>
            </a:r>
            <a:r>
              <a:rPr lang="en-US" dirty="0"/>
              <a:t>to Estimate Intervention Effects on </a:t>
            </a:r>
            <a:r>
              <a:rPr lang="en-US" dirty="0" smtClean="0"/>
              <a:t>Student Academic </a:t>
            </a:r>
            <a:r>
              <a:rPr lang="en-US" dirty="0"/>
              <a:t>Outcomes Without </a:t>
            </a:r>
            <a:r>
              <a:rPr lang="en-US" dirty="0" smtClean="0"/>
              <a:t>Classroom-Level Information”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230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Three-Level 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If you do want to calculate power with two levels of clustering, you can use the same steps as before to find the MDI</a:t>
                </a:r>
              </a:p>
              <a:p>
                <a:r>
                  <a:rPr lang="en-US" dirty="0" smtClean="0"/>
                  <a:t>With balanced random assignment, the variance is: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𝑣𝑎𝑟</m:t>
                      </m:r>
                      <m:r>
                        <a:rPr lang="en-US" i="1">
                          <a:latin typeface="Cambria Math"/>
                        </a:rPr>
                        <m:t>(∆)=4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/>
                                  </m:ctrlPr>
                                </m:sSubSupPr>
                                <m:e>
                                  <m:r>
                                    <a:rPr lang="en-US" i="1"/>
                                    <m:t>𝜎</m:t>
                                  </m:r>
                                </m:e>
                                <m:sub>
                                  <m:r>
                                    <a:rPr lang="en-US" i="1"/>
                                    <m:t>𝜇</m:t>
                                  </m:r>
                                  <m:r>
                                    <a:rPr lang="en-US" i="1"/>
                                    <m:t>3</m:t>
                                  </m:r>
                                </m:sub>
                                <m:sup>
                                  <m:r>
                                    <a:rPr lang="en-US" i="1"/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𝑛𝐽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Where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is the number of level-1 units (students)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 is the number of level-2 units (classrooms)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is the number of randomly-assigned level-3 units (schools)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𝜎</m:t>
                        </m:r>
                      </m:e>
                      <m:sub>
                        <m:r>
                          <a:rPr lang="en-US" i="1"/>
                          <m:t>𝜇</m:t>
                        </m:r>
                        <m:r>
                          <a:rPr lang="en-US" b="0" i="1" smtClean="0">
                            <a:latin typeface="Cambria Math"/>
                          </a:rPr>
                          <m:t>#</m:t>
                        </m:r>
                      </m:sub>
                      <m:sup>
                        <m:r>
                          <a:rPr lang="en-US" i="1"/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is the residual outcome variance at the #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level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11" t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4801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ICC Using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can find the ICC for a given outcome and level of clustering using HLM software, e.g., Stata’s &lt;</a:t>
            </a:r>
            <a:r>
              <a:rPr lang="en-US" dirty="0" err="1" smtClean="0"/>
              <a:t>xtmixed</a:t>
            </a:r>
            <a:r>
              <a:rPr lang="en-US" dirty="0" smtClean="0"/>
              <a:t>&gt; command </a:t>
            </a:r>
          </a:p>
          <a:p>
            <a:r>
              <a:rPr lang="en-US" dirty="0" smtClean="0"/>
              <a:t>In general, the Stata syntax is</a:t>
            </a:r>
          </a:p>
          <a:p>
            <a:pPr marL="0" indent="0" algn="ctr">
              <a:buNone/>
            </a:pPr>
            <a:r>
              <a:rPr lang="en-US" dirty="0" err="1"/>
              <a:t>x</a:t>
            </a:r>
            <a:r>
              <a:rPr lang="en-US" dirty="0" err="1" smtClean="0"/>
              <a:t>tmixed</a:t>
            </a:r>
            <a:r>
              <a:rPr lang="en-US" dirty="0" smtClean="0"/>
              <a:t> y || </a:t>
            </a:r>
            <a:r>
              <a:rPr lang="en-US" dirty="0" err="1" smtClean="0"/>
              <a:t>clusterid</a:t>
            </a:r>
            <a:r>
              <a:rPr lang="en-US" dirty="0" smtClean="0"/>
              <a:t>:</a:t>
            </a:r>
          </a:p>
          <a:p>
            <a:r>
              <a:rPr lang="en-US" dirty="0" smtClean="0"/>
              <a:t>Where </a:t>
            </a:r>
          </a:p>
          <a:p>
            <a:pPr lvl="1"/>
            <a:r>
              <a:rPr lang="en-US" dirty="0" err="1"/>
              <a:t>x</a:t>
            </a:r>
            <a:r>
              <a:rPr lang="en-US" dirty="0" err="1" smtClean="0"/>
              <a:t>tmixed</a:t>
            </a:r>
            <a:r>
              <a:rPr lang="en-US" dirty="0" smtClean="0"/>
              <a:t> is the command</a:t>
            </a:r>
          </a:p>
          <a:p>
            <a:pPr lvl="1"/>
            <a:r>
              <a:rPr lang="en-US" dirty="0" smtClean="0"/>
              <a:t>y is the outcome of interest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lusterid</a:t>
            </a:r>
            <a:r>
              <a:rPr lang="en-US" dirty="0" smtClean="0"/>
              <a:t> identifies the clusters</a:t>
            </a:r>
          </a:p>
          <a:p>
            <a:r>
              <a:rPr lang="en-US" dirty="0" smtClean="0"/>
              <a:t>If the data are pooled across T and C, you would also need a treatment dummy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ICC Using Data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After estimation, you can find the ICC using either the user-written command &lt;</a:t>
                </a:r>
                <a:r>
                  <a:rPr lang="en-US" dirty="0" err="1" smtClean="0"/>
                  <a:t>iccvar</a:t>
                </a:r>
                <a:r>
                  <a:rPr lang="en-US" dirty="0" smtClean="0"/>
                  <a:t>&gt;, or by arithmetic</a:t>
                </a:r>
              </a:p>
              <a:p>
                <a:r>
                  <a:rPr lang="en-US" dirty="0" smtClean="0"/>
                  <a:t>Remember, the ICC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sSubSup>
                          <m:sSubSupPr>
                            <m:ctrlPr>
                              <a:rPr lang="en-US" i="1"/>
                            </m:ctrlPr>
                          </m:sSubSupPr>
                          <m:e>
                            <m:r>
                              <a:rPr lang="en-US" i="1"/>
                              <m:t>𝜎</m:t>
                            </m:r>
                          </m:e>
                          <m:sub>
                            <m:r>
                              <a:rPr lang="en-US" i="1"/>
                              <m:t>𝜇</m:t>
                            </m:r>
                          </m:sub>
                          <m:sup>
                            <m:r>
                              <a:rPr lang="en-US" i="1"/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/>
                            </m:ctrlPr>
                          </m:sSubSupPr>
                          <m:e>
                            <m:r>
                              <a:rPr lang="en-US" i="1"/>
                              <m:t>𝜎</m:t>
                            </m:r>
                          </m:e>
                          <m:sub>
                            <m:r>
                              <a:rPr lang="en-US" i="1"/>
                              <m:t>𝜇</m:t>
                            </m:r>
                          </m:sub>
                          <m:sup>
                            <m:r>
                              <a:rPr lang="en-US" i="1"/>
                              <m:t>2</m:t>
                            </m:r>
                          </m:sup>
                        </m:sSubSup>
                        <m:r>
                          <a:rPr lang="en-US" i="1"/>
                          <m:t>+</m:t>
                        </m:r>
                        <m:sSubSup>
                          <m:sSubSupPr>
                            <m:ctrlPr>
                              <a:rPr lang="en-US" i="1"/>
                            </m:ctrlPr>
                          </m:sSubSupPr>
                          <m:e>
                            <m:r>
                              <a:rPr lang="en-US" i="1"/>
                              <m:t>𝜎</m:t>
                            </m:r>
                          </m:e>
                          <m:sub>
                            <m:r>
                              <a:rPr lang="en-US" i="1"/>
                              <m:t>𝑒</m:t>
                            </m:r>
                          </m:sub>
                          <m:sup>
                            <m:r>
                              <a:rPr lang="en-US" i="1"/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Stata reports: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			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47" y="4377422"/>
            <a:ext cx="59436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727048" y="4838218"/>
            <a:ext cx="648182" cy="208344"/>
            <a:chOff x="3727048" y="4838218"/>
            <a:chExt cx="648182" cy="20834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727048" y="4838218"/>
              <a:ext cx="64818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75230" y="4838218"/>
              <a:ext cx="0" cy="208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727048" y="5046562"/>
              <a:ext cx="64818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727048" y="4838218"/>
              <a:ext cx="0" cy="208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 flipV="1">
            <a:off x="4375230" y="4377422"/>
            <a:ext cx="578735" cy="4607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736792" y="5141089"/>
            <a:ext cx="648182" cy="208344"/>
            <a:chOff x="3727048" y="4838218"/>
            <a:chExt cx="648182" cy="20834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727048" y="4838218"/>
              <a:ext cx="64818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375230" y="4838218"/>
              <a:ext cx="0" cy="208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727048" y="5046562"/>
              <a:ext cx="64818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727048" y="4838218"/>
              <a:ext cx="0" cy="2083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4384974" y="5349433"/>
            <a:ext cx="568991" cy="461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1416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Odds &amp; Ends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What if my clusters are different sizes?</a:t>
                </a:r>
              </a:p>
              <a:p>
                <a:pPr lvl="1"/>
                <a:r>
                  <a:rPr lang="en-US" dirty="0" smtClean="0"/>
                  <a:t>Everything we have done up until now assumes uniform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Answer: Use the harmonic mean cluster size</a:t>
                </a:r>
              </a:p>
              <a:p>
                <a:pPr lvl="1"/>
                <a:r>
                  <a:rPr lang="en-US" dirty="0" smtClean="0"/>
                  <a:t>This will be smaller than the arithmetic mean</a:t>
                </a:r>
              </a:p>
              <a:p>
                <a:pPr lvl="1"/>
                <a:r>
                  <a:rPr lang="en-US" dirty="0" smtClean="0"/>
                  <a:t>Giving you a larger MDI/MDES (less power)</a:t>
                </a:r>
              </a:p>
              <a:p>
                <a:r>
                  <a:rPr lang="en-US" dirty="0" smtClean="0"/>
                  <a:t>What if I have a more complex design, such as a repeated observations design?</a:t>
                </a:r>
              </a:p>
              <a:p>
                <a:pPr lvl="1"/>
                <a:r>
                  <a:rPr lang="en-US" dirty="0" smtClean="0"/>
                  <a:t>E.g., need the ATE for some specific polynomial change parameter</a:t>
                </a:r>
              </a:p>
              <a:p>
                <a:r>
                  <a:rPr lang="en-US" dirty="0" smtClean="0"/>
                  <a:t>Answer: This would be a good time to consult the OD documentation</a:t>
                </a:r>
              </a:p>
              <a:p>
                <a:pPr lvl="1"/>
                <a:r>
                  <a:rPr lang="en-US" dirty="0" smtClean="0"/>
                  <a:t>OD will do this, with some limitations. See section 11, page 116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11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2167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6741" y="2611380"/>
            <a:ext cx="292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That’s all for now!!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Up!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 found it easy to use the “step through” process, choosing </a:t>
                </a:r>
              </a:p>
              <a:p>
                <a:pPr lvl="1"/>
                <a:r>
                  <a:rPr lang="en-US" dirty="0" smtClean="0"/>
                  <a:t>“simple cluster random assignment design”</a:t>
                </a:r>
              </a:p>
              <a:p>
                <a:pPr lvl="1"/>
                <a:r>
                  <a:rPr lang="en-US" dirty="0" smtClean="0"/>
                  <a:t>2 levels; MDES</a:t>
                </a:r>
              </a:p>
              <a:p>
                <a:pPr lvl="1"/>
                <a:r>
                  <a:rPr lang="en-US" dirty="0" smtClean="0"/>
                  <a:t>Note that you can also choose to do the problem “backwards”, finding the sample size required for a given MDES</a:t>
                </a:r>
              </a:p>
              <a:p>
                <a:r>
                  <a:rPr lang="en-US" dirty="0" smtClean="0"/>
                  <a:t>Input the appropriate parameters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=0.2;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=0.05;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(1−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=0.8</a:t>
                </a:r>
              </a:p>
              <a:p>
                <a:pPr lvl="1"/>
                <a:r>
                  <a:rPr lang="en-US" dirty="0" smtClean="0"/>
                  <a:t>For now,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=0, P=0.5</a:t>
                </a:r>
              </a:p>
              <a:p>
                <a:pPr lvl="1"/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=2,000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=50,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=40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69" t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6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Up!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806767"/>
            <a:ext cx="7721600" cy="406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6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Up!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Question: How do we get an MDI from the </a:t>
                </a:r>
                <a:r>
                  <a:rPr lang="en-US" dirty="0" err="1" smtClean="0"/>
                  <a:t>PowerUp</a:t>
                </a:r>
                <a:r>
                  <a:rPr lang="en-US" dirty="0" smtClean="0"/>
                  <a:t>! </a:t>
                </a:r>
                <a:r>
                  <a:rPr lang="en-US" dirty="0"/>
                  <a:t>s</a:t>
                </a:r>
                <a:r>
                  <a:rPr lang="en-US" dirty="0" smtClean="0"/>
                  <a:t>oftware?</a:t>
                </a:r>
              </a:p>
              <a:p>
                <a:r>
                  <a:rPr lang="en-US" dirty="0" smtClean="0"/>
                  <a:t>Easy!</a:t>
                </a:r>
              </a:p>
              <a:p>
                <a:pPr lvl="1"/>
                <a:r>
                  <a:rPr lang="en-US" dirty="0" smtClean="0"/>
                  <a:t>Remember, MDES = MDI/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MDI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(MDES)</a:t>
                </a:r>
              </a:p>
              <a:p>
                <a:pPr lvl="1"/>
                <a:r>
                  <a:rPr lang="en-US" dirty="0" smtClean="0"/>
                  <a:t>MDI = $15,000*(0.380) = $5,700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 r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19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</a:t>
            </a:r>
            <a:r>
              <a:rPr lang="en-US" dirty="0"/>
              <a:t>D</a:t>
            </a:r>
            <a:r>
              <a:rPr lang="en-US" dirty="0" smtClean="0"/>
              <a:t>oes Clustering Matter?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Remember the formula for the design effect: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1+(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−1)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Holding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constant, DEFF depends on both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, the DEFF is 1;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, the DEFF is 1 </a:t>
                </a:r>
              </a:p>
              <a:p>
                <a:r>
                  <a:rPr lang="en-US" dirty="0" smtClean="0"/>
                  <a:t>If clusters are very large, even small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 has a big effect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=100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=0.01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𝐷𝐸𝐹𝐹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=1.41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clusters are small,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 matters much less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=4</m:t>
                    </m:r>
                  </m:oMath>
                </a14:m>
                <a:r>
                  <a:rPr lang="en-US" dirty="0" smtClean="0"/>
                  <a:t>, would need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=0.25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𝐷𝐸𝐹𝐹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1.41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3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t Powerpoint Template Geo Icon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Custom 4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Abt Powerpoint Template Geo Icon</Template>
  <TotalTime>2505</TotalTime>
  <Words>3576</Words>
  <Application>Microsoft Office PowerPoint</Application>
  <PresentationFormat>On-screen Show (4:3)</PresentationFormat>
  <Paragraphs>331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Abt Powerpoint Template Geo Icon</vt:lpstr>
      <vt:lpstr>3_Office Theme</vt:lpstr>
      <vt:lpstr>5_Office Theme</vt:lpstr>
      <vt:lpstr>PowerPoint Presentation</vt:lpstr>
      <vt:lpstr>Plan for the Course</vt:lpstr>
      <vt:lpstr>Plan for Lecture 3</vt:lpstr>
      <vt:lpstr>Review: Basic MDI/MDES</vt:lpstr>
      <vt:lpstr>Sample Problem</vt:lpstr>
      <vt:lpstr>Power Up!</vt:lpstr>
      <vt:lpstr>Power Up!</vt:lpstr>
      <vt:lpstr>Power Up!</vt:lpstr>
      <vt:lpstr>How Much Does Clustering Matter?</vt:lpstr>
      <vt:lpstr>Covariates</vt:lpstr>
      <vt:lpstr>Covariates</vt:lpstr>
      <vt:lpstr>Covariates</vt:lpstr>
      <vt:lpstr>Adding Covariates to Spreadsheet</vt:lpstr>
      <vt:lpstr>Adding Covariates to Spreadsheet</vt:lpstr>
      <vt:lpstr>Adding Covariates to Spreadsheet</vt:lpstr>
      <vt:lpstr>Adding Covariates to Spreadsheet</vt:lpstr>
      <vt:lpstr>Sample Problem with Covariates</vt:lpstr>
      <vt:lpstr>Covariates in Power Up</vt:lpstr>
      <vt:lpstr>Covariates in Optimal Design</vt:lpstr>
      <vt:lpstr>Is the Individual R^2 Important?</vt:lpstr>
      <vt:lpstr>Unbalanced Random Assignment</vt:lpstr>
      <vt:lpstr>Unbalanced Random Assignment</vt:lpstr>
      <vt:lpstr>Unbalanced Random Assignment</vt:lpstr>
      <vt:lpstr>Unbalanced Random Assignment</vt:lpstr>
      <vt:lpstr>Imbalance in the Spreadsheet</vt:lpstr>
      <vt:lpstr>Imbalance in the Spreadsheet</vt:lpstr>
      <vt:lpstr>Unbalanced RA in Practice</vt:lpstr>
      <vt:lpstr>Unbalanced RA in PowerUp</vt:lpstr>
      <vt:lpstr>Unbalanced RA in OD</vt:lpstr>
      <vt:lpstr>Binary Variables</vt:lpstr>
      <vt:lpstr>Binary Variables</vt:lpstr>
      <vt:lpstr>An Unanswered Question</vt:lpstr>
      <vt:lpstr>Next Lecture</vt:lpstr>
      <vt:lpstr>PowerPoint Presentation</vt:lpstr>
      <vt:lpstr>Plan for the Course</vt:lpstr>
      <vt:lpstr>Plan for Lecture 4</vt:lpstr>
      <vt:lpstr>Subgroups</vt:lpstr>
      <vt:lpstr>Differences Between Subgroups</vt:lpstr>
      <vt:lpstr>Differences Between Subgroups</vt:lpstr>
      <vt:lpstr>Differences Between Subgroups</vt:lpstr>
      <vt:lpstr>Actual (Ex-post) MDI/MDES</vt:lpstr>
      <vt:lpstr>Actual (Ex-post) MDI/MDES</vt:lpstr>
      <vt:lpstr>Optimal Mix of n and J</vt:lpstr>
      <vt:lpstr>Optimal Mix of n and J</vt:lpstr>
      <vt:lpstr>Optimal Mix of n and J</vt:lpstr>
      <vt:lpstr>Optimal Mix of n and J</vt:lpstr>
      <vt:lpstr>Optimal Mix of n and J</vt:lpstr>
      <vt:lpstr>Optimal Mix of n and J</vt:lpstr>
      <vt:lpstr>Optimal Mix of n and J</vt:lpstr>
      <vt:lpstr>Multi-Arm Experiments</vt:lpstr>
      <vt:lpstr>Three-Level Models</vt:lpstr>
      <vt:lpstr>Three-Level Models</vt:lpstr>
      <vt:lpstr>Finding ICC Using Data</vt:lpstr>
      <vt:lpstr>Finding ICC Using Data</vt:lpstr>
      <vt:lpstr>Some Other Odds &amp; Ends</vt:lpstr>
      <vt:lpstr>PowerPoint Presentation</vt:lpstr>
    </vt:vector>
  </TitlesOfParts>
  <Company>Abt Associates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Randall Juras</dc:creator>
  <cp:lastModifiedBy>Randall Juras</cp:lastModifiedBy>
  <cp:revision>112</cp:revision>
  <cp:lastPrinted>2015-03-09T14:48:48Z</cp:lastPrinted>
  <dcterms:created xsi:type="dcterms:W3CDTF">2015-01-25T20:52:46Z</dcterms:created>
  <dcterms:modified xsi:type="dcterms:W3CDTF">2015-03-16T02:43:38Z</dcterms:modified>
</cp:coreProperties>
</file>